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0D23-7085-4B28-9F82-314A61EDF9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5C679-583C-4E6D-9088-55C259B8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7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1935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9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1393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2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74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70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B76232D-61C1-4EF4-8401-FB904A6E998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49DAF80-B456-45DA-8257-45DEE89B96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33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chem.ncbi.nlm.nih.gov/compound/Fentany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journal/trends-in-neurosciences/vol/38/issue/8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ydayhealth.com/opioid-addiction/fentany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15128" y="1636051"/>
            <a:ext cx="8361229" cy="20982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/>
              <a:t>Modulation of </a:t>
            </a:r>
            <a:r>
              <a:rPr lang="en-US" sz="4267" dirty="0" smtClean="0"/>
              <a:t>Fentanyl Consumption </a:t>
            </a:r>
            <a:r>
              <a:rPr lang="en-US" sz="4267" dirty="0"/>
              <a:t>and </a:t>
            </a:r>
            <a:r>
              <a:rPr lang="en-US" sz="4267" dirty="0" smtClean="0"/>
              <a:t>Reward By the </a:t>
            </a:r>
            <a:r>
              <a:rPr lang="en-US" sz="4267" dirty="0" err="1" smtClean="0"/>
              <a:t>CLaustrum</a:t>
            </a:r>
            <a:endParaRPr sz="4267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79908" y="3956280"/>
            <a:ext cx="6831673" cy="16729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Yonatan Fatal</a:t>
            </a:r>
          </a:p>
          <a:p>
            <a:pPr>
              <a:spcBef>
                <a:spcPts val="0"/>
              </a:spcBef>
            </a:pPr>
            <a:endParaRPr lang="en" dirty="0" smtClean="0"/>
          </a:p>
          <a:p>
            <a:pPr>
              <a:spcBef>
                <a:spcPts val="0"/>
              </a:spcBef>
            </a:pPr>
            <a:r>
              <a:rPr lang="en" dirty="0" smtClean="0"/>
              <a:t>Instructor: Professor Ami Citri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August </a:t>
            </a:r>
            <a:r>
              <a:rPr lang="en" dirty="0" smtClean="0"/>
              <a:t>5th</a:t>
            </a:r>
            <a:r>
              <a:rPr lang="en" dirty="0"/>
              <a:t>,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83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78" y="268355"/>
            <a:ext cx="11410122" cy="1485900"/>
          </a:xfrm>
        </p:spPr>
        <p:txBody>
          <a:bodyPr/>
          <a:lstStyle/>
          <a:p>
            <a:r>
              <a:rPr lang="en-US" dirty="0" smtClean="0"/>
              <a:t>The Claustrum Modulates Fentanyl Conditioned Place Preference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36999" y="1575350"/>
            <a:ext cx="6986105" cy="519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0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26" y="353190"/>
            <a:ext cx="9601200" cy="1485900"/>
          </a:xfrm>
        </p:spPr>
        <p:txBody>
          <a:bodyPr/>
          <a:lstStyle/>
          <a:p>
            <a:r>
              <a:rPr lang="en-US" dirty="0" smtClean="0"/>
              <a:t>Fiber Photometry From the Claustrum During Fentanyl </a:t>
            </a:r>
            <a:r>
              <a:rPr lang="en-US" dirty="0"/>
              <a:t>O</a:t>
            </a:r>
            <a:r>
              <a:rPr lang="en-US" dirty="0" smtClean="0"/>
              <a:t>ral Self-Administration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16" y="1839091"/>
            <a:ext cx="1328748" cy="1614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60" y="1839090"/>
            <a:ext cx="1911390" cy="1608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32275" r="25741" b="22222"/>
          <a:stretch/>
        </p:blipFill>
        <p:spPr>
          <a:xfrm>
            <a:off x="4986370" y="1836057"/>
            <a:ext cx="2787863" cy="1614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1" r="17544" b="17831"/>
          <a:stretch/>
        </p:blipFill>
        <p:spPr>
          <a:xfrm>
            <a:off x="1199560" y="3571395"/>
            <a:ext cx="6574674" cy="2579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0087" y="1836057"/>
            <a:ext cx="3866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GCaMP is a fluorescent protein sensitive to cellular concentrations of Ca++. </a:t>
            </a:r>
          </a:p>
          <a:p>
            <a:endParaRPr lang="en-US" dirty="0"/>
          </a:p>
          <a:p>
            <a:r>
              <a:rPr lang="en-US" dirty="0" smtClean="0"/>
              <a:t>Recording Ca++ signal from the CLA during self-administration of fentanyl allows for characterization of claustral responses to the consumption.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6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165" y="13385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Fentanyl Drinking Sequences are Represented by Unique Activity Patterns of </a:t>
            </a:r>
            <a:r>
              <a:rPr lang="en-US" sz="3600" dirty="0" err="1" smtClean="0"/>
              <a:t>ACCp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81623" y="1131065"/>
            <a:ext cx="7636211" cy="5657362"/>
            <a:chOff x="1408398" y="1131065"/>
            <a:chExt cx="7636211" cy="5657362"/>
          </a:xfrm>
        </p:grpSpPr>
        <p:sp>
          <p:nvSpPr>
            <p:cNvPr id="13" name="Rectangle 12"/>
            <p:cNvSpPr/>
            <p:nvPr/>
          </p:nvSpPr>
          <p:spPr>
            <a:xfrm>
              <a:off x="1431291" y="1249293"/>
              <a:ext cx="7613318" cy="5539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779105" y="1249293"/>
              <a:ext cx="7166112" cy="5479297"/>
              <a:chOff x="1779105" y="1249293"/>
              <a:chExt cx="7166112" cy="54792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6" t="10320" r="15149" b="3685"/>
              <a:stretch/>
            </p:blipFill>
            <p:spPr>
              <a:xfrm>
                <a:off x="4620849" y="4114801"/>
                <a:ext cx="4314429" cy="261378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9105" y="2834904"/>
                <a:ext cx="2758644" cy="389368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105" y="1249293"/>
                <a:ext cx="2758644" cy="148893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0788" y="1249293"/>
                <a:ext cx="4314429" cy="2760468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B40D77-E2F1-45A5-9866-6620F9B989EC}"/>
                </a:ext>
              </a:extLst>
            </p:cNvPr>
            <p:cNvSpPr txBox="1"/>
            <p:nvPr/>
          </p:nvSpPr>
          <p:spPr>
            <a:xfrm>
              <a:off x="4394670" y="1131065"/>
              <a:ext cx="963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E1F4A-01C0-42E3-8864-32F1BFD14FB6}"/>
                </a:ext>
              </a:extLst>
            </p:cNvPr>
            <p:cNvSpPr txBox="1"/>
            <p:nvPr/>
          </p:nvSpPr>
          <p:spPr>
            <a:xfrm>
              <a:off x="1408398" y="1131065"/>
              <a:ext cx="963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9DFD23-C0EB-498F-90AC-E06A5C97E63F}"/>
                </a:ext>
              </a:extLst>
            </p:cNvPr>
            <p:cNvSpPr txBox="1"/>
            <p:nvPr/>
          </p:nvSpPr>
          <p:spPr>
            <a:xfrm>
              <a:off x="1408398" y="2670815"/>
              <a:ext cx="963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D59AEB-F815-41EF-82DC-CF4D0AF5D748}"/>
                </a:ext>
              </a:extLst>
            </p:cNvPr>
            <p:cNvSpPr txBox="1"/>
            <p:nvPr/>
          </p:nvSpPr>
          <p:spPr>
            <a:xfrm>
              <a:off x="4394670" y="3857295"/>
              <a:ext cx="963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600934" y="1249293"/>
            <a:ext cx="34552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0" i="0" u="none" strike="noStrike" baseline="0" dirty="0" smtClean="0">
                <a:latin typeface="+mj-lt"/>
              </a:rPr>
              <a:t>(E) </a:t>
            </a:r>
            <a:r>
              <a:rPr lang="en-US" sz="1400" b="0" i="0" u="none" strike="noStrike" baseline="0" dirty="0" smtClean="0">
                <a:latin typeface="+mj-lt"/>
              </a:rPr>
              <a:t>Representative trace of Ca++ signal from 150 seconds of recording. Purple lines denote rewards. Note the decrease in signal around long sequences of drinking, which does not occur around single rewards. </a:t>
            </a:r>
          </a:p>
          <a:p>
            <a:pPr algn="just"/>
            <a:r>
              <a:rPr lang="en-US" sz="1400" b="0" i="0" u="none" strike="noStrike" baseline="0" dirty="0" smtClean="0">
                <a:latin typeface="+mj-lt"/>
              </a:rPr>
              <a:t>(F) </a:t>
            </a:r>
            <a:r>
              <a:rPr lang="en-US" sz="1400" b="0" i="0" u="none" strike="noStrike" baseline="0" dirty="0" err="1" smtClean="0">
                <a:latin typeface="+mj-lt"/>
              </a:rPr>
              <a:t>Heatmap</a:t>
            </a:r>
            <a:r>
              <a:rPr lang="en-US" sz="1400" b="0" i="0" u="none" strike="noStrike" baseline="0" dirty="0" smtClean="0">
                <a:latin typeface="+mj-lt"/>
              </a:rPr>
              <a:t> of signal in a window of +- 5 seconds around bout start and end. Bouts are defined as sequences of 5 rewards or more, with no more than 6 seconds between consecutive rewards. </a:t>
            </a:r>
            <a:r>
              <a:rPr lang="en-US" sz="1400" dirty="0" smtClean="0">
                <a:latin typeface="+mj-lt"/>
              </a:rPr>
              <a:t>(G) Difference between average signal prior to bout start (-5 to -1 seconds) and signal after bout start (+1 to +5), as a function of bout length, separated by liquid. Numbers denote the total number of signal traces counted. Error bars represent </a:t>
            </a:r>
            <a:r>
              <a:rPr lang="en-US" sz="1400" dirty="0" err="1" smtClean="0">
                <a:latin typeface="+mj-lt"/>
              </a:rPr>
              <a:t>s.e.m</a:t>
            </a:r>
            <a:r>
              <a:rPr lang="en-US" sz="1400" dirty="0" smtClean="0">
                <a:latin typeface="+mj-lt"/>
              </a:rPr>
              <a:t>. </a:t>
            </a:r>
          </a:p>
          <a:p>
            <a:r>
              <a:rPr lang="en-US" sz="1400" dirty="0" smtClean="0">
                <a:latin typeface="+mj-lt"/>
              </a:rPr>
              <a:t>(H) </a:t>
            </a:r>
            <a:r>
              <a:rPr lang="en-US" sz="1400" dirty="0">
                <a:latin typeface="+mj-lt"/>
              </a:rPr>
              <a:t>The 5+ traces are average of F. The traces marked as “1” are an average of all single rewards. Shaded error bars represent </a:t>
            </a:r>
            <a:r>
              <a:rPr lang="en-US" sz="1400" dirty="0" err="1">
                <a:latin typeface="+mj-lt"/>
              </a:rPr>
              <a:t>s.e.m</a:t>
            </a:r>
            <a:r>
              <a:rPr lang="en-US" sz="1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79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Inhibition of Frontal-Projecting Neurons in the CLA increases Fentanyl intake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47215"/>
          <a:stretch/>
        </p:blipFill>
        <p:spPr>
          <a:xfrm>
            <a:off x="2473538" y="2075318"/>
            <a:ext cx="7397323" cy="45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Drinking Sequences Account for the Difference in Fentanyl Intake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52261"/>
          <a:stretch/>
        </p:blipFill>
        <p:spPr>
          <a:xfrm>
            <a:off x="964096" y="2171700"/>
            <a:ext cx="7258174" cy="3996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25070" y="2027583"/>
            <a:ext cx="3581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(F) Cumulative Distribution Functions for the part of consumption obtained by trials of different sizes. GFP and Kir2.1 groups display different CDF. KS Test, p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=3.7E-22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endParaRPr lang="en-GB" sz="1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en-GB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G) Kir2.1 mice perform more fentanyl bouts (trials with 10 rewards or more) (p=0.00253). 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H) Removal of long trials alleviates the difference in total fentanyl consumption between the groups (p=0.55). 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(I) Kir2.1 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and GFP groups display statistically different CDF for quinine bouts (KS test, p=0.002). </a:t>
            </a:r>
            <a:r>
              <a:rPr lang="en-GB" sz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J) Both groups display similar numbers of quinine bouts (ANOVA on mixed linear model, p=0.387). (K) Removal of quinine bouts maintains no difference between the groups (ANOVA on mixed linear model, p=0.65)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5" y="248479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The Claustrum Possibly Affects Cortical Response for Fentanyl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200" y="1602201"/>
            <a:ext cx="6172670" cy="4806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4714" y="1604202"/>
            <a:ext cx="4671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For in-vivo extra-cellular electrophysiology recording from the cortex, we used </a:t>
            </a:r>
            <a:r>
              <a:rPr lang="en-US" dirty="0" err="1" smtClean="0"/>
              <a:t>Neuropixels</a:t>
            </a:r>
            <a:r>
              <a:rPr lang="en-US" dirty="0" smtClean="0"/>
              <a:t> 1.0 – a multi-electrode silicon probe produced by </a:t>
            </a:r>
            <a:r>
              <a:rPr lang="en-US" dirty="0" err="1" smtClean="0"/>
              <a:t>Imec</a:t>
            </a:r>
            <a:r>
              <a:rPr lang="en-US" dirty="0" smtClean="0"/>
              <a:t>. </a:t>
            </a:r>
            <a:r>
              <a:rPr lang="en-US" dirty="0" err="1" smtClean="0"/>
              <a:t>Neuropixels</a:t>
            </a:r>
            <a:r>
              <a:rPr lang="en-US" dirty="0" smtClean="0"/>
              <a:t> probes allow for simultaneous recording from 384 channels.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/>
              <a:t>h</a:t>
            </a:r>
            <a:r>
              <a:rPr lang="en-US" dirty="0" err="1" smtClean="0"/>
              <a:t>eatmap</a:t>
            </a:r>
            <a:r>
              <a:rPr lang="en-US" dirty="0" smtClean="0"/>
              <a:t> in (C) shows a representative recording, where we injected saline, fentanyl and naloxone. Each row is a unit (presumably a cell). Color represents normalized firing in bins of 7 seconds. For each row, we quantified the effect of fentanyl by calculating average z-score after fentanyl minus average z-score after saline. The distribution of delta z-score, in units located at the ACC, is presented in D and 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does not show a true preference for fentanyl over water, only over quinine. Further experiments are needed to prove that fentanyl consumption was not only due to quinine aversion. </a:t>
            </a:r>
          </a:p>
          <a:p>
            <a:r>
              <a:rPr lang="en-US" dirty="0" smtClean="0"/>
              <a:t>Photometry data only describes </a:t>
            </a:r>
            <a:r>
              <a:rPr lang="en-US" dirty="0" err="1" smtClean="0"/>
              <a:t>ACCp</a:t>
            </a:r>
            <a:r>
              <a:rPr lang="en-US" dirty="0" smtClean="0"/>
              <a:t> activity. We currently repeat this experiment with GCaMP in </a:t>
            </a:r>
            <a:r>
              <a:rPr lang="en-US" dirty="0" err="1" smtClean="0"/>
              <a:t>OFCp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Even though </a:t>
            </a:r>
            <a:r>
              <a:rPr lang="en-US" dirty="0" err="1" smtClean="0"/>
              <a:t>ACCp</a:t>
            </a:r>
            <a:r>
              <a:rPr lang="en-US" dirty="0" smtClean="0"/>
              <a:t> and </a:t>
            </a:r>
            <a:r>
              <a:rPr lang="en-US" dirty="0" err="1" smtClean="0"/>
              <a:t>OFCp</a:t>
            </a:r>
            <a:r>
              <a:rPr lang="en-US" dirty="0" smtClean="0"/>
              <a:t> account for most </a:t>
            </a:r>
            <a:r>
              <a:rPr lang="en-US" dirty="0" err="1"/>
              <a:t>F</a:t>
            </a:r>
            <a:r>
              <a:rPr lang="en-US" dirty="0" err="1" smtClean="0"/>
              <a:t>os</a:t>
            </a:r>
            <a:r>
              <a:rPr lang="en-US" dirty="0" smtClean="0"/>
              <a:t> expression in the CLA following fentanyl, other population can contribute to this response as well. </a:t>
            </a:r>
          </a:p>
          <a:p>
            <a:r>
              <a:rPr lang="en-US" dirty="0" smtClean="0"/>
              <a:t>Physiological data is preliminary and requires further repetitions,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8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Hyper-activation of the CLA =&gt; Less Fentanyl Consumption?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Optogenetic activation of the CLA during drinking =&gt; Drinking Termination?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Does premature reaction in an attentional task correlate with fentanyl binge drinking and increased fentanyl intake?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78"/>
          <a:stretch/>
        </p:blipFill>
        <p:spPr>
          <a:xfrm>
            <a:off x="8325263" y="268771"/>
            <a:ext cx="3551998" cy="24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4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4025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project was performed in the lab of Professor Ami Citri, in the Hebrew University. </a:t>
            </a:r>
          </a:p>
          <a:p>
            <a:pPr marL="0" indent="0">
              <a:buNone/>
            </a:pPr>
            <a:r>
              <a:rPr lang="en-US" dirty="0" smtClean="0"/>
              <a:t>I would like to thank Professor Citri and my mentor, Anna </a:t>
            </a:r>
            <a:r>
              <a:rPr lang="en-US" dirty="0" err="1" smtClean="0"/>
              <a:t>Terem</a:t>
            </a:r>
            <a:r>
              <a:rPr lang="en-US" dirty="0" smtClean="0"/>
              <a:t>, for opening me a door to science, guiding me through fascinate</a:t>
            </a:r>
          </a:p>
          <a:p>
            <a:pPr marL="0" indent="0">
              <a:buNone/>
            </a:pPr>
            <a:r>
              <a:rPr lang="en-US" dirty="0"/>
              <a:t>I thank Noa </a:t>
            </a:r>
            <a:r>
              <a:rPr lang="en-US" dirty="0" err="1"/>
              <a:t>Peretz-Rivlin</a:t>
            </a:r>
            <a:r>
              <a:rPr lang="en-US" dirty="0"/>
              <a:t> for her kind mentorship, teaching me to perform highly sensitive experiments.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Hagit</a:t>
            </a:r>
            <a:r>
              <a:rPr lang="en-US" dirty="0"/>
              <a:t> </a:t>
            </a:r>
            <a:r>
              <a:rPr lang="en-US" dirty="0" err="1"/>
              <a:t>Turm</a:t>
            </a:r>
            <a:r>
              <a:rPr lang="en-US" dirty="0"/>
              <a:t> had an essential part in the conceptualization of the study and establishment of experimental </a:t>
            </a:r>
            <a:r>
              <a:rPr lang="en-US" dirty="0" err="1"/>
              <a:t>setups</a:t>
            </a:r>
            <a:r>
              <a:rPr lang="en-US" dirty="0" err="1" smtClean="0"/>
              <a:t>ing</a:t>
            </a:r>
            <a:r>
              <a:rPr lang="en-US" dirty="0" smtClean="0"/>
              <a:t> scientific questions. </a:t>
            </a:r>
          </a:p>
        </p:txBody>
      </p:sp>
      <p:pic>
        <p:nvPicPr>
          <p:cNvPr id="4098" name="Picture 2" descr="https://elsc.huji.ac.il/wp-content/uploads/2020/10/0G6A5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35" y="4455344"/>
            <a:ext cx="1649779" cy="16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81;p16"/>
          <p:cNvPicPr preferRelativeResize="0"/>
          <p:nvPr/>
        </p:nvPicPr>
        <p:blipFill rotWithShape="1">
          <a:blip r:embed="rId3">
            <a:alphaModFix/>
          </a:blip>
          <a:srcRect l="6711" r="10943"/>
          <a:stretch/>
        </p:blipFill>
        <p:spPr>
          <a:xfrm>
            <a:off x="8821084" y="4455344"/>
            <a:ext cx="1399930" cy="170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4;p16"/>
          <p:cNvPicPr preferRelativeResize="0"/>
          <p:nvPr/>
        </p:nvPicPr>
        <p:blipFill rotWithShape="1">
          <a:blip r:embed="rId4">
            <a:alphaModFix/>
          </a:blip>
          <a:srcRect t="11371"/>
          <a:stretch/>
        </p:blipFill>
        <p:spPr>
          <a:xfrm>
            <a:off x="6798277" y="4455344"/>
            <a:ext cx="1400744" cy="16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ELSC-Faculty-Ami-Citr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7"/>
          <a:stretch/>
        </p:blipFill>
        <p:spPr bwMode="auto">
          <a:xfrm>
            <a:off x="2421538" y="4455344"/>
            <a:ext cx="1482834" cy="16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7808" y="6158984"/>
            <a:ext cx="149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Ami Citri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0373" y="6154191"/>
            <a:ext cx="156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Hagit</a:t>
            </a:r>
            <a:r>
              <a:rPr lang="en-US" dirty="0" smtClean="0"/>
              <a:t> </a:t>
            </a:r>
            <a:r>
              <a:rPr lang="en-US" dirty="0" err="1" smtClean="0"/>
              <a:t>Turm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5279" y="6154191"/>
            <a:ext cx="183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 </a:t>
            </a:r>
            <a:r>
              <a:rPr lang="en-US" dirty="0" err="1" smtClean="0"/>
              <a:t>Peretz-Rivlin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51923" y="6154191"/>
            <a:ext cx="133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Terem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2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6356"/>
            <a:ext cx="9601200" cy="483149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Intro</a:t>
            </a:r>
          </a:p>
          <a:p>
            <a:pPr marL="457200" lvl="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Fentanyl – a lethal pain killer</a:t>
            </a:r>
          </a:p>
          <a:p>
            <a:pPr marL="457200" lvl="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Claustrum – anatomy and function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Main</a:t>
            </a:r>
          </a:p>
          <a:p>
            <a:pPr marL="457200" lvl="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Claustral neurons are recruited by fentanyl</a:t>
            </a:r>
          </a:p>
          <a:p>
            <a:pPr marL="457200" lvl="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The Claustrum modulates fentanyl conditioned place-preference</a:t>
            </a:r>
          </a:p>
          <a:p>
            <a:pPr marL="457200" lvl="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The Claustrum affects oral self-administration of fentanyl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The Claustrum modulates cortical response for fentanyl</a:t>
            </a: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</a:rPr>
              <a:t>Summary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Study limitations</a:t>
            </a:r>
          </a:p>
          <a:p>
            <a:pPr marL="457200" lvl="0" indent="-3429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Future plans</a:t>
            </a:r>
            <a:endParaRPr lang="en-US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87" y="420131"/>
            <a:ext cx="2537471" cy="2537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4765" y="2949582"/>
            <a:ext cx="214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Fentanyl (</a:t>
            </a:r>
            <a:r>
              <a:rPr lang="en-US" dirty="0" smtClean="0">
                <a:hlinkClick r:id="rId3"/>
              </a:rPr>
              <a:t>PubChem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954983" y="4160111"/>
            <a:ext cx="2140714" cy="1831678"/>
            <a:chOff x="8254765" y="4028303"/>
            <a:chExt cx="2009581" cy="1831678"/>
          </a:xfrm>
        </p:grpSpPr>
        <p:pic>
          <p:nvPicPr>
            <p:cNvPr id="1026" name="Picture 2" descr="https://lh4.googleusercontent.com/pTD5Ha5liYXHtLgXWhBme9sN3NGDdUamPfA1g63RD2VKO6yPBy39TlEt2hVUSrODRUaE1w78l5grPeHBNtxI0E2RqDgXUiGXIKlyr6pqZy_TLID-JywQVCaDP-e7qVslJOYO3mE=s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6812" r="48450"/>
            <a:stretch/>
          </p:blipFill>
          <p:spPr bwMode="auto">
            <a:xfrm>
              <a:off x="8254765" y="4028303"/>
              <a:ext cx="2009581" cy="183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lh4.googleusercontent.com/pTD5Ha5liYXHtLgXWhBme9sN3NGDdUamPfA1g63RD2VKO6yPBy39TlEt2hVUSrODRUaE1w78l5grPeHBNtxI0E2RqDgXUiGXIKlyr6pqZy_TLID-JywQVCaDP-e7qVslJOYO3mE=s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20" t="81407" r="50152" b="7731"/>
            <a:stretch/>
          </p:blipFill>
          <p:spPr bwMode="auto">
            <a:xfrm>
              <a:off x="10025448" y="4028303"/>
              <a:ext cx="238897" cy="27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675643" y="5978192"/>
            <a:ext cx="269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Claustrum 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hlinkClick r:id="rId5"/>
              </a:rPr>
              <a:t>Trends in Neurosciences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5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Fentanyl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227" y="2409568"/>
            <a:ext cx="9601200" cy="3581400"/>
          </a:xfrm>
        </p:spPr>
        <p:txBody>
          <a:bodyPr/>
          <a:lstStyle/>
          <a:p>
            <a:pPr fontAlgn="base"/>
            <a:r>
              <a:rPr lang="en-US" dirty="0"/>
              <a:t>Powerful analgesic substance</a:t>
            </a:r>
          </a:p>
          <a:p>
            <a:pPr fontAlgn="base"/>
            <a:r>
              <a:rPr lang="en-US" dirty="0" smtClean="0"/>
              <a:t>Rapid </a:t>
            </a:r>
            <a:r>
              <a:rPr lang="en-US" dirty="0"/>
              <a:t>effect (crosses </a:t>
            </a:r>
            <a:r>
              <a:rPr lang="en-US" dirty="0" smtClean="0"/>
              <a:t>lipid membranes</a:t>
            </a:r>
            <a:r>
              <a:rPr lang="en-US" dirty="0"/>
              <a:t>) </a:t>
            </a:r>
          </a:p>
          <a:p>
            <a:pPr fontAlgn="base"/>
            <a:r>
              <a:rPr lang="en-US" dirty="0" smtClean="0"/>
              <a:t>Binds </a:t>
            </a:r>
            <a:r>
              <a:rPr lang="en-US" dirty="0"/>
              <a:t>to Opioid Receptors</a:t>
            </a:r>
          </a:p>
          <a:p>
            <a:r>
              <a:rPr lang="en-US" dirty="0"/>
              <a:t>(Affinity - 50-100 times stronger than Morphine)</a:t>
            </a:r>
          </a:p>
          <a:p>
            <a:pPr fontAlgn="base"/>
            <a:r>
              <a:rPr lang="en-US" dirty="0" smtClean="0"/>
              <a:t>In </a:t>
            </a:r>
            <a:r>
              <a:rPr lang="en-US" dirty="0"/>
              <a:t>2018, almost 50,000 people died from overdose of opioids in North </a:t>
            </a:r>
            <a:r>
              <a:rPr lang="en-US" dirty="0" smtClean="0"/>
              <a:t>America alone. </a:t>
            </a:r>
            <a:r>
              <a:rPr lang="en-US" dirty="0"/>
              <a:t>Fentanyl is responsible for </a:t>
            </a:r>
            <a:r>
              <a:rPr lang="en-US" dirty="0" smtClean="0"/>
              <a:t>about half </a:t>
            </a:r>
            <a:r>
              <a:rPr lang="en-US" dirty="0"/>
              <a:t>of the cases.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48845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Fischer et al., 2020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What Is Fentanyl? | Everyday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83" y="685800"/>
            <a:ext cx="4410019" cy="24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3441" y="3166436"/>
            <a:ext cx="4059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Fentanyl patch, pills, ampullas and powder (</a:t>
            </a:r>
            <a:r>
              <a:rPr lang="en-US" sz="1400" dirty="0" smtClean="0">
                <a:hlinkClick r:id="rId3"/>
              </a:rPr>
              <a:t>source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74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Claustrum -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59556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Consciousness and integration of sensory inputs</a:t>
            </a:r>
          </a:p>
          <a:p>
            <a:pPr marL="457200"/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(Crick &amp; Koch, 2005; </a:t>
            </a:r>
            <a:r>
              <a:rPr lang="en-US" b="0" i="0" u="none" strike="noStrike" dirty="0" err="1" smtClean="0">
                <a:effectLst/>
                <a:latin typeface="Arial" panose="020B0604020202020204" pitchFamily="34" charset="0"/>
              </a:rPr>
              <a:t>Koubeissi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 et al., 2014; </a:t>
            </a:r>
            <a:r>
              <a:rPr lang="en-US" b="0" i="0" u="none" strike="noStrike" dirty="0" err="1" smtClean="0">
                <a:effectLst/>
                <a:latin typeface="Arial" panose="020B0604020202020204" pitchFamily="34" charset="0"/>
              </a:rPr>
              <a:t>Bayat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 et al., 2018)</a:t>
            </a:r>
          </a:p>
          <a:p>
            <a:pPr marL="457200"/>
            <a:endParaRPr lang="en-US" b="0" dirty="0" smtClean="0"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Attention, Cognitive control</a:t>
            </a:r>
          </a:p>
          <a:p>
            <a:pPr marL="457200"/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(</a:t>
            </a:r>
            <a:r>
              <a:rPr lang="en-US" b="0" i="0" u="none" strike="noStrike" dirty="0" err="1" smtClean="0">
                <a:effectLst/>
                <a:latin typeface="Arial" panose="020B0604020202020204" pitchFamily="34" charset="0"/>
              </a:rPr>
              <a:t>Goll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 et al., 2015; </a:t>
            </a:r>
            <a:r>
              <a:rPr lang="en-US" b="0" i="0" u="none" strike="noStrike" dirty="0" err="1" smtClean="0">
                <a:effectLst/>
                <a:latin typeface="Arial" panose="020B0604020202020204" pitchFamily="34" charset="0"/>
              </a:rPr>
              <a:t>Atlan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 &amp; </a:t>
            </a:r>
            <a:r>
              <a:rPr lang="en-US" b="0" i="0" u="none" strike="noStrike" dirty="0" err="1" smtClean="0">
                <a:effectLst/>
                <a:latin typeface="Arial" panose="020B0604020202020204" pitchFamily="34" charset="0"/>
              </a:rPr>
              <a:t>Terem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, 2018; </a:t>
            </a:r>
            <a:endParaRPr lang="en-US" b="0" dirty="0" smtClean="0">
              <a:effectLst/>
            </a:endParaRPr>
          </a:p>
          <a:p>
            <a:pPr marL="457200"/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White et al., 2018; Jackson et al., 2018)</a:t>
            </a:r>
          </a:p>
          <a:p>
            <a:pPr marL="457200"/>
            <a:endParaRPr lang="en-US" b="0" dirty="0" smtClean="0"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Saliency detection</a:t>
            </a:r>
          </a:p>
          <a:p>
            <a:pPr fontAlgn="base"/>
            <a:r>
              <a:rPr lang="en-US" sz="2400" dirty="0" smtClean="0">
                <a:latin typeface="Arial" panose="020B0604020202020204" pitchFamily="34" charset="0"/>
              </a:rPr>
              <a:t>     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(Remedios et al., 2010, 2014)</a:t>
            </a:r>
          </a:p>
          <a:p>
            <a:pPr fontAlgn="base"/>
            <a:endParaRPr lang="en-US" b="0" dirty="0" smtClean="0"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Slow Wave activity</a:t>
            </a:r>
          </a:p>
          <a:p>
            <a:pPr marL="457200"/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(</a:t>
            </a:r>
            <a:r>
              <a:rPr lang="en-US" b="0" i="0" u="none" strike="noStrike" dirty="0" err="1" smtClean="0">
                <a:effectLst/>
                <a:latin typeface="Arial" panose="020B0604020202020204" pitchFamily="34" charset="0"/>
              </a:rPr>
              <a:t>Nariyiko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 et al,. 2020)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25318" y="-2796169"/>
            <a:ext cx="332675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5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5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Atlan et al. 2016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lh6.googleusercontent.com/fe9EMisSYoxEfw0x92P9J8STqu4mBC8_0wCwMUZG_Ttf2KNFDj1LZ1gqNYerL553rve0uSRwm0k-3g_0M6xNgfDfMMvYzfgg77el_r16m-CRLhl0YoaikJ9sXnyK60lzW5eXcbM=s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48" y="3118923"/>
            <a:ext cx="4938156" cy="229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19208" y="5416465"/>
            <a:ext cx="539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Claustrum (in the middle) receives input from multiple cortical regions (</a:t>
            </a:r>
            <a:r>
              <a:rPr lang="en-US" dirty="0" err="1" smtClean="0"/>
              <a:t>Atlan</a:t>
            </a:r>
            <a:r>
              <a:rPr lang="en-US" dirty="0" smtClean="0"/>
              <a:t> et al.,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Claustral </a:t>
            </a:r>
            <a:r>
              <a:rPr lang="en-US" dirty="0"/>
              <a:t>A</a:t>
            </a:r>
            <a:r>
              <a:rPr lang="en-US" dirty="0" smtClean="0"/>
              <a:t>ctivity </a:t>
            </a:r>
            <a:r>
              <a:rPr lang="en-US" dirty="0"/>
              <a:t>P</a:t>
            </a:r>
            <a:r>
              <a:rPr lang="en-US" dirty="0" smtClean="0"/>
              <a:t>redicts Impulsivity</a:t>
            </a:r>
            <a:endParaRPr lang="en-US" dirty="0"/>
          </a:p>
        </p:txBody>
      </p:sp>
      <p:pic>
        <p:nvPicPr>
          <p:cNvPr id="4" name="Google Shape;7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17026" y="1655872"/>
            <a:ext cx="3468757" cy="3274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8;p16"/>
          <p:cNvSpPr txBox="1"/>
          <p:nvPr/>
        </p:nvSpPr>
        <p:spPr>
          <a:xfrm>
            <a:off x="7349191" y="4946962"/>
            <a:ext cx="2804425" cy="4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Atlan et al., 2021, </a:t>
            </a:r>
            <a:r>
              <a:rPr lang="en" i="1" dirty="0">
                <a:solidFill>
                  <a:schemeClr val="dk1"/>
                </a:solidFill>
              </a:rPr>
              <a:t>in press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6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623" y="1658037"/>
            <a:ext cx="4544116" cy="3274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0;p16"/>
          <p:cNvSpPr txBox="1"/>
          <p:nvPr/>
        </p:nvSpPr>
        <p:spPr>
          <a:xfrm>
            <a:off x="1299868" y="4946962"/>
            <a:ext cx="495962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Atlan, Terem, Peretz-Rivlin, 2018, </a:t>
            </a:r>
            <a:r>
              <a:rPr lang="en" i="1" dirty="0">
                <a:solidFill>
                  <a:schemeClr val="dk1"/>
                </a:solidFill>
              </a:rPr>
              <a:t>Current Biology</a:t>
            </a:r>
            <a:endParaRPr i="1" dirty="0">
              <a:solidFill>
                <a:schemeClr val="dk1"/>
              </a:solidFill>
            </a:endParaRPr>
          </a:p>
        </p:txBody>
      </p:sp>
      <p:pic>
        <p:nvPicPr>
          <p:cNvPr id="8" name="Google Shape;81;p16"/>
          <p:cNvPicPr preferRelativeResize="0"/>
          <p:nvPr/>
        </p:nvPicPr>
        <p:blipFill rotWithShape="1">
          <a:blip r:embed="rId4">
            <a:alphaModFix/>
          </a:blip>
          <a:srcRect l="6711" r="10943"/>
          <a:stretch/>
        </p:blipFill>
        <p:spPr>
          <a:xfrm>
            <a:off x="9513442" y="5548550"/>
            <a:ext cx="884525" cy="107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2;p16"/>
          <p:cNvPicPr preferRelativeResize="0"/>
          <p:nvPr/>
        </p:nvPicPr>
        <p:blipFill rotWithShape="1">
          <a:blip r:embed="rId5">
            <a:alphaModFix/>
          </a:blip>
          <a:srcRect l="8275" r="9386"/>
          <a:stretch/>
        </p:blipFill>
        <p:spPr>
          <a:xfrm>
            <a:off x="8517731" y="5553008"/>
            <a:ext cx="884525" cy="107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6611" y="5553008"/>
            <a:ext cx="1074223" cy="106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4;p16"/>
          <p:cNvPicPr preferRelativeResize="0"/>
          <p:nvPr/>
        </p:nvPicPr>
        <p:blipFill rotWithShape="1">
          <a:blip r:embed="rId7">
            <a:alphaModFix/>
          </a:blip>
          <a:srcRect t="11371"/>
          <a:stretch/>
        </p:blipFill>
        <p:spPr>
          <a:xfrm>
            <a:off x="7522020" y="5553381"/>
            <a:ext cx="884525" cy="1072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0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Impulsivity and Drug Consumption</a:t>
            </a:r>
            <a:endParaRPr lang="en-US" dirty="0"/>
          </a:p>
        </p:txBody>
      </p:sp>
      <p:sp>
        <p:nvSpPr>
          <p:cNvPr id="4" name="Google Shape;90;p17"/>
          <p:cNvSpPr txBox="1"/>
          <p:nvPr/>
        </p:nvSpPr>
        <p:spPr>
          <a:xfrm>
            <a:off x="1117123" y="5629848"/>
            <a:ext cx="237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Sanchez-Roige et al., 2014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91;p17"/>
          <p:cNvSpPr txBox="1"/>
          <p:nvPr/>
        </p:nvSpPr>
        <p:spPr>
          <a:xfrm>
            <a:off x="7540702" y="4144841"/>
            <a:ext cx="3011100" cy="2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Human participants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Binge drinkers - </a:t>
            </a:r>
            <a:r>
              <a:rPr lang="en" sz="2000" b="1" dirty="0">
                <a:solidFill>
                  <a:schemeClr val="dk1"/>
                </a:solidFill>
              </a:rPr>
              <a:t>“Binge Score”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A harder version of 5CSRTT (moving targets)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vITI - variable inter-trial interval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grpSp>
        <p:nvGrpSpPr>
          <p:cNvPr id="6" name="Google Shape;92;p17"/>
          <p:cNvGrpSpPr/>
          <p:nvPr/>
        </p:nvGrpSpPr>
        <p:grpSpPr>
          <a:xfrm>
            <a:off x="7646076" y="1716791"/>
            <a:ext cx="3497873" cy="2399709"/>
            <a:chOff x="422700" y="1239713"/>
            <a:chExt cx="2800350" cy="1921175"/>
          </a:xfrm>
        </p:grpSpPr>
        <p:pic>
          <p:nvPicPr>
            <p:cNvPr id="7" name="Google Shape;93;p17"/>
            <p:cNvPicPr preferRelativeResize="0"/>
            <p:nvPr/>
          </p:nvPicPr>
          <p:blipFill rotWithShape="1">
            <a:blip r:embed="rId2">
              <a:alphaModFix/>
            </a:blip>
            <a:srcRect t="13058"/>
            <a:stretch/>
          </p:blipFill>
          <p:spPr>
            <a:xfrm>
              <a:off x="422700" y="1239713"/>
              <a:ext cx="2800350" cy="1921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71250" y="1332925"/>
              <a:ext cx="1333500" cy="352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288" y="1716791"/>
            <a:ext cx="5632966" cy="2399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6;p17"/>
          <p:cNvSpPr txBox="1"/>
          <p:nvPr/>
        </p:nvSpPr>
        <p:spPr>
          <a:xfrm>
            <a:off x="1334465" y="4122707"/>
            <a:ext cx="28863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D2 </a:t>
            </a:r>
            <a:r>
              <a:rPr lang="en" sz="2000" dirty="0" smtClean="0">
                <a:solidFill>
                  <a:schemeClr val="dk1"/>
                </a:solidFill>
              </a:rPr>
              <a:t>– mouse strain which shows weaker additictive phenotypes (DBA2/J</a:t>
            </a:r>
            <a:r>
              <a:rPr lang="en" sz="2000" dirty="0">
                <a:solidFill>
                  <a:schemeClr val="dk1"/>
                </a:solidFill>
              </a:rPr>
              <a:t>)</a:t>
            </a:r>
            <a:endParaRPr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Claustrum and Drug Reward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40565"/>
            <a:ext cx="6950015" cy="171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462336"/>
            <a:ext cx="2077278" cy="3185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562" y="6361043"/>
            <a:ext cx="357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Terem</a:t>
            </a:r>
            <a:r>
              <a:rPr lang="en-US" dirty="0" smtClean="0"/>
              <a:t> et al., 2020, Current Biology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6383" y="3667539"/>
            <a:ext cx="366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Kir2.1 – Inhibitory channel exclusively </a:t>
            </a:r>
          </a:p>
          <a:p>
            <a:r>
              <a:rPr lang="en-US" dirty="0" smtClean="0"/>
              <a:t>expressed in claustral projection neurons.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80562" y="1540565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Conditioned Place Preference Paradigm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Fentanyl Induces IEG expression in frontal-projecting neurons in the CLA</a:t>
            </a:r>
            <a:endParaRPr lang="en-US" sz="3200" dirty="0"/>
          </a:p>
        </p:txBody>
      </p:sp>
      <p:pic>
        <p:nvPicPr>
          <p:cNvPr id="4" name="Picture 3" descr="C:\Users\HP\Downloads\Fos_IHC_retro_H2B_ACC_OFC_Square_Letter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1"/>
          <a:stretch/>
        </p:blipFill>
        <p:spPr bwMode="auto">
          <a:xfrm>
            <a:off x="1480350" y="1812635"/>
            <a:ext cx="5695702" cy="48069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3436" y="2037522"/>
            <a:ext cx="4303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ACC- and OFC-projecting cells were labeled </a:t>
            </a:r>
          </a:p>
          <a:p>
            <a:r>
              <a:rPr lang="en-US" dirty="0" smtClean="0"/>
              <a:t>using AAV </a:t>
            </a:r>
            <a:r>
              <a:rPr lang="en-US" dirty="0" err="1" smtClean="0"/>
              <a:t>retrovirsues</a:t>
            </a:r>
            <a:r>
              <a:rPr lang="en-US" dirty="0" smtClean="0"/>
              <a:t> injected to ACC, OFC respectively.</a:t>
            </a:r>
          </a:p>
          <a:p>
            <a:endParaRPr lang="en-US" dirty="0"/>
          </a:p>
          <a:p>
            <a:r>
              <a:rPr lang="en-US" dirty="0" err="1" smtClean="0"/>
              <a:t>Fos</a:t>
            </a:r>
            <a:r>
              <a:rPr lang="en-US" dirty="0"/>
              <a:t> </a:t>
            </a:r>
            <a:r>
              <a:rPr lang="en-US" dirty="0" smtClean="0"/>
              <a:t>expression was visualized using immunohistochemistry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6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Conditional Virus Expression allows for Inhibition of frontal-projecting CLA neurons</a:t>
            </a:r>
            <a:endParaRPr lang="en-US" sz="3600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4042C2-B715-4041-AE1F-223DB793A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11" y="2195485"/>
            <a:ext cx="3617845" cy="2767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0539" y="5367131"/>
            <a:ext cx="548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Terem</a:t>
            </a:r>
            <a:r>
              <a:rPr lang="en-US" dirty="0" smtClean="0"/>
              <a:t> et al., 2020; Mukherjee &amp; Gonzales et al., 2021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5426" y="2425148"/>
            <a:ext cx="5784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Retroviruses were injected to ACC and OFC, leading </a:t>
            </a:r>
            <a:r>
              <a:rPr lang="en-US" dirty="0" err="1" smtClean="0"/>
              <a:t>ACCp</a:t>
            </a:r>
            <a:r>
              <a:rPr lang="en-US" dirty="0" smtClean="0"/>
              <a:t> and </a:t>
            </a:r>
            <a:r>
              <a:rPr lang="en-US" dirty="0" err="1" smtClean="0"/>
              <a:t>OFCp</a:t>
            </a:r>
            <a:r>
              <a:rPr lang="en-US" dirty="0" smtClean="0"/>
              <a:t> cells to express Cre.</a:t>
            </a:r>
          </a:p>
          <a:p>
            <a:endParaRPr lang="en-US" dirty="0"/>
          </a:p>
          <a:p>
            <a:r>
              <a:rPr lang="en-US" dirty="0" smtClean="0"/>
              <a:t>A Cre-dependent virus was injected to the CLA, encoding for the potassium channel Kir2.1. Expression of this channel leads to constitutive hyper-polarization of the infected neurons, eliminating their ability to produce action potentials.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0578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9988F352-4226-4E98-A927-6C3EEAD55BE2}"/>
</file>

<file path=customXml/itemProps2.xml><?xml version="1.0" encoding="utf-8"?>
<ds:datastoreItem xmlns:ds="http://schemas.openxmlformats.org/officeDocument/2006/customXml" ds:itemID="{4E70EFEC-7531-4A0D-B1D7-6E1A6C798E40}"/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135</TotalTime>
  <Words>1190</Words>
  <Application>Microsoft Office PowerPoint</Application>
  <PresentationFormat>מסך רחב</PresentationFormat>
  <Paragraphs>115</Paragraphs>
  <Slides>18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Crop</vt:lpstr>
      <vt:lpstr>Modulation of Fentanyl Consumption and Reward By the CLaustrum</vt:lpstr>
      <vt:lpstr>Layout</vt:lpstr>
      <vt:lpstr>Fentanyl - Overview</vt:lpstr>
      <vt:lpstr>The Claustrum - Function</vt:lpstr>
      <vt:lpstr>Claustral Activity Predicts Impulsivity</vt:lpstr>
      <vt:lpstr>Impulsivity and Drug Consumption</vt:lpstr>
      <vt:lpstr>The Claustrum and Drug Reward</vt:lpstr>
      <vt:lpstr>Fentanyl Induces IEG expression in frontal-projecting neurons in the CLA</vt:lpstr>
      <vt:lpstr>Conditional Virus Expression allows for Inhibition of frontal-projecting CLA neurons</vt:lpstr>
      <vt:lpstr>The Claustrum Modulates Fentanyl Conditioned Place Preference</vt:lpstr>
      <vt:lpstr>Fiber Photometry From the Claustrum During Fentanyl Oral Self-Administration</vt:lpstr>
      <vt:lpstr>Fentanyl Drinking Sequences are Represented by Unique Activity Patterns of ACCp</vt:lpstr>
      <vt:lpstr>Inhibition of Frontal-Projecting Neurons in the CLA increases Fentanyl intake</vt:lpstr>
      <vt:lpstr>Long Drinking Sequences Account for the Difference in Fentanyl Intake</vt:lpstr>
      <vt:lpstr>The Claustrum Possibly Affects Cortical Response for Fentanyl</vt:lpstr>
      <vt:lpstr>Study Limitations</vt:lpstr>
      <vt:lpstr>Future Experiments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Modulation of Consumption and Reward</dc:title>
  <dc:creator>HP</dc:creator>
  <cp:keywords/>
  <dc:description/>
  <cp:lastModifiedBy>oripa</cp:lastModifiedBy>
  <cp:revision>15</cp:revision>
  <dcterms:created xsi:type="dcterms:W3CDTF">2021-08-25T18:41:43Z</dcterms:created>
  <dcterms:modified xsi:type="dcterms:W3CDTF">2021-08-31T07:36:58Z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-1619090360</vt:i4>
  </property>
  <property fmtid="{D5CDD505-2E9C-101B-9397-08002B2CF9AE}" pid="3" name="_NewReviewCycle">
    <vt:lpwstr/>
  </property>
  <property fmtid="{D5CDD505-2E9C-101B-9397-08002B2CF9AE}" pid="4" name="_EmailSubject">
    <vt:lpwstr>יונתן פטאל: סיום פרויקט מחקר במדעי החיים</vt:lpwstr>
  </property>
  <property fmtid="{D5CDD505-2E9C-101B-9397-08002B2CF9AE}" pid="5" name="_AuthorEmail">
    <vt:lpwstr>anatba@openu.ac.il</vt:lpwstr>
  </property>
  <property fmtid="{D5CDD505-2E9C-101B-9397-08002B2CF9AE}" pid="6" name="_AuthorEmailDisplayName">
    <vt:lpwstr>Anat Barnea</vt:lpwstr>
  </property>
  <property fmtid="{D5CDD505-2E9C-101B-9397-08002B2CF9AE}" pid="7" name="ContentTypeId">
    <vt:lpwstr>0x010100D6F61E74F7254FFAACE179AD514BF94B00E5BAFAE9EC481B44A887128AEA8B460D</vt:lpwstr>
  </property>
</Properties>
</file>